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sldIdLst>
    <p:sldId id="267" r:id="rId5"/>
    <p:sldId id="257" r:id="rId6"/>
    <p:sldId id="269" r:id="rId7"/>
    <p:sldId id="270" r:id="rId8"/>
    <p:sldId id="282" r:id="rId9"/>
    <p:sldId id="289" r:id="rId10"/>
    <p:sldId id="284" r:id="rId11"/>
    <p:sldId id="281" r:id="rId12"/>
    <p:sldId id="283" r:id="rId13"/>
    <p:sldId id="285" r:id="rId14"/>
    <p:sldId id="258" r:id="rId15"/>
    <p:sldId id="275" r:id="rId16"/>
    <p:sldId id="262" r:id="rId17"/>
    <p:sldId id="263" r:id="rId18"/>
    <p:sldId id="286" r:id="rId19"/>
    <p:sldId id="287" r:id="rId20"/>
    <p:sldId id="288" r:id="rId21"/>
    <p:sldId id="259" r:id="rId22"/>
    <p:sldId id="277" r:id="rId23"/>
    <p:sldId id="265" r:id="rId24"/>
    <p:sldId id="280" r:id="rId25"/>
    <p:sldId id="274" r:id="rId26"/>
    <p:sldId id="27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594" autoAdjust="0"/>
    <p:restoredTop sz="86428" autoAdjust="0"/>
  </p:normalViewPr>
  <p:slideViewPr>
    <p:cSldViewPr>
      <p:cViewPr varScale="1">
        <p:scale>
          <a:sx n="91" d="100"/>
          <a:sy n="91" d="100"/>
        </p:scale>
        <p:origin x="-97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A46B75-F3A1-4ECD-B697-617226A14A0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F0CC86-F75B-49BD-BF66-040532A96F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1.gif"/><Relationship Id="rId7" Type="http://schemas.openxmlformats.org/officeDocument/2006/relationships/image" Target="../media/image25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11" Type="http://schemas.openxmlformats.org/officeDocument/2006/relationships/image" Target="../media/image29.gif"/><Relationship Id="rId5" Type="http://schemas.openxmlformats.org/officeDocument/2006/relationships/image" Target="../media/image23.gif"/><Relationship Id="rId10" Type="http://schemas.openxmlformats.org/officeDocument/2006/relationships/image" Target="../media/image28.gif"/><Relationship Id="rId4" Type="http://schemas.openxmlformats.org/officeDocument/2006/relationships/image" Target="../media/image22.gif"/><Relationship Id="rId9" Type="http://schemas.openxmlformats.org/officeDocument/2006/relationships/image" Target="../media/image27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14348" y="1857364"/>
            <a:ext cx="6705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kk-KZ" sz="4000" b="1" i="1" dirty="0">
                <a:solidFill>
                  <a:srgbClr val="FF3300"/>
                </a:solidFill>
              </a:rPr>
              <a:t>Сабақтың тақырыбы:</a:t>
            </a:r>
            <a:endParaRPr lang="ru-RU" sz="4000" b="1" i="1" dirty="0">
              <a:solidFill>
                <a:srgbClr val="FF3300"/>
              </a:solidFill>
            </a:endParaRP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914400" y="2428868"/>
            <a:ext cx="7772400" cy="168117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47"/>
              </a:avLst>
            </a:prstTxWarp>
          </a:bodyPr>
          <a:lstStyle/>
          <a:p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</a:rPr>
              <a:t>103 • 6, 618 : 6 </a:t>
            </a:r>
            <a:endParaRPr lang="ru-RU" sz="4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kk-KZ" sz="4800" b="1" dirty="0" smtClean="0">
                <a:solidFill>
                  <a:schemeClr val="accent6">
                    <a:lumMod val="75000"/>
                  </a:schemeClr>
                </a:solidFill>
              </a:rPr>
              <a:t>түріндегі жазбаша көбейту және бөлу</a:t>
            </a:r>
            <a:endParaRPr lang="ru-RU" sz="4800" kern="10" dirty="0">
              <a:ln w="9525">
                <a:noFill/>
                <a:round/>
                <a:headEnd/>
                <a:tailEnd/>
              </a:ln>
              <a:solidFill>
                <a:schemeClr val="accent6">
                  <a:lumMod val="75000"/>
                </a:scheme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150" name="Picture 11" descr="5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68538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Рисунок 10" descr="tempimage169.tif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057400" cy="161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14612" y="714356"/>
            <a:ext cx="5715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3-</a:t>
            </a:r>
            <a:r>
              <a:rPr lang="kk-KZ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сынып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>
            <a:off x="7429520" y="4857760"/>
            <a:ext cx="1057276" cy="1214446"/>
          </a:xfrm>
          <a:prstGeom prst="rtTriangl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643702" y="4143380"/>
            <a:ext cx="928694" cy="1143008"/>
          </a:xfrm>
          <a:prstGeom prst="triangle">
            <a:avLst>
              <a:gd name="adj" fmla="val 484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7" descr="C:\Documents and Settings\Admin\Рабочий стол\Новая папка (2)\GIF Анимацый\24d49bb1b707e697bbcc54f0ed4ecb7f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1575164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1604" y="642918"/>
            <a:ext cx="4351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/>
              <a:t>І -тур « Сауда мүліктері»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71736" y="1428736"/>
            <a:ext cx="528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                      Шарты: </a:t>
            </a:r>
          </a:p>
          <a:p>
            <a:r>
              <a:rPr lang="kk-KZ" dirty="0" smtClean="0"/>
              <a:t>          №2,  №4,  №5 есептерді шығару 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on-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4" descr="635e170f92fa"/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10" y="928671"/>
          <a:ext cx="7572428" cy="3714776"/>
        </p:xfrm>
        <a:graphic>
          <a:graphicData uri="http://schemas.openxmlformats.org/drawingml/2006/table">
            <a:tbl>
              <a:tblPr/>
              <a:tblGrid>
                <a:gridCol w="3643338"/>
                <a:gridCol w="3929090"/>
              </a:tblGrid>
              <a:tr h="1061365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№ 2 </a:t>
                      </a:r>
                      <a:r>
                        <a:rPr kumimoji="0" lang="ru-RU" sz="3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есеп</a:t>
                      </a:r>
                      <a:endParaRPr kumimoji="0" lang="ru-RU" sz="32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kk-KZ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І топ                                 ІІ топ</a:t>
                      </a:r>
                      <a:endParaRPr kumimoji="0" lang="ru-RU" sz="3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53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927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9 =                 </a:t>
                      </a: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816:8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209*2   =                </a:t>
                      </a: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108*4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 </a:t>
                      </a:r>
                      <a:endParaRPr lang="kk-KZ" sz="2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312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3  =                 </a:t>
                      </a: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12:3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618: 6 =                 </a:t>
                      </a: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206*4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2400" b="1" dirty="0" smtClean="0">
                        <a:solidFill>
                          <a:srgbClr val="0000FF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274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912</a:t>
                      </a: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: 3  =                 555: 5=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647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208*3   =                309*2=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55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612: 6   =               186: 3=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362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4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109*7   =                864: 8=  </a:t>
                      </a:r>
                      <a:endParaRPr lang="ru-RU" sz="18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28662" y="5072074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Уақыт бойынша  3 минутта орындау – 1000теңге</a:t>
            </a:r>
          </a:p>
          <a:p>
            <a:r>
              <a:rPr lang="kk-KZ" dirty="0" smtClean="0"/>
              <a:t>                              5 минутта орындау – 500 теңге</a:t>
            </a:r>
          </a:p>
          <a:p>
            <a:r>
              <a:rPr lang="kk-KZ" dirty="0" smtClean="0"/>
              <a:t>                              7 минутта орындау – 200 теңге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18132122_esche_od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85728"/>
            <a:ext cx="1690686" cy="151216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71472" y="571480"/>
          <a:ext cx="7786742" cy="2878926"/>
        </p:xfrm>
        <a:graphic>
          <a:graphicData uri="http://schemas.openxmlformats.org/drawingml/2006/table">
            <a:tbl>
              <a:tblPr/>
              <a:tblGrid>
                <a:gridCol w="3478772"/>
                <a:gridCol w="4307970"/>
              </a:tblGrid>
              <a:tr h="95871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r>
                        <a:rPr lang="kk-KZ" sz="2000" b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есеп</a:t>
                      </a:r>
                      <a:r>
                        <a:rPr lang="kk-KZ" sz="20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</a:t>
                      </a:r>
                      <a:endParaRPr lang="kk-KZ" sz="2000" dirty="0" smtClean="0">
                        <a:solidFill>
                          <a:srgbClr val="FF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80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kk-KZ" sz="18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kk-KZ" sz="2000" b="1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Сөзді есеп шығару »   </a:t>
                      </a:r>
                      <a:r>
                        <a:rPr lang="kk-KZ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айдары </a:t>
                      </a:r>
                      <a:endParaRPr lang="ru-RU" sz="1400" dirty="0" smtClean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І топ                                                     ІІ топ</a:t>
                      </a: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7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1.Орамда 714м сым бар. Оның жетіден бір </a:t>
                      </a:r>
                      <a:r>
                        <a:rPr lang="kk-KZ" sz="2000" dirty="0" smtClean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бөлігі кесіп </a:t>
                      </a:r>
                      <a:r>
                        <a:rPr lang="kk-KZ" sz="2000" dirty="0">
                          <a:solidFill>
                            <a:srgbClr val="0000FF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алынды. Орамда неше метр сым қалды?       </a:t>
                      </a:r>
                      <a:endParaRPr lang="ru-RU" sz="1400" dirty="0">
                        <a:solidFill>
                          <a:srgbClr val="0000FF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kk-KZ" sz="2000" baseline="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Зауытқа 500 кг алма әкелінді. Оның бестен бір бөлігінен шырын, ал қалған бөлігінен тосап дайындалды. Неше килограмм тосап дайындалды.</a:t>
                      </a:r>
                      <a:endParaRPr lang="ru-RU" sz="2000" dirty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42976" y="3643314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dirty="0" smtClean="0"/>
              <a:t>      </a:t>
            </a:r>
            <a:r>
              <a:rPr lang="kk-KZ" b="1" dirty="0" smtClean="0"/>
              <a:t>Кері есеп құрастыру.</a:t>
            </a:r>
          </a:p>
          <a:p>
            <a:pPr algn="ctr"/>
            <a:r>
              <a:rPr lang="kk-KZ" b="1" dirty="0" smtClean="0"/>
              <a:t>Толық құрастырылса – 5000 теңге</a:t>
            </a:r>
          </a:p>
          <a:p>
            <a:pPr algn="ctr"/>
            <a:r>
              <a:rPr lang="kk-KZ" b="1" dirty="0" smtClean="0"/>
              <a:t> 1 есеп – 2000 теңге</a:t>
            </a:r>
          </a:p>
          <a:p>
            <a:pPr algn="ctr"/>
            <a:r>
              <a:rPr lang="kk-KZ" b="1" dirty="0" smtClean="0"/>
              <a:t>  тек есеп қана болса – 1000 теңге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3048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18132122_esche_odn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53248" y="285728"/>
            <a:ext cx="2190752" cy="151216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928662" y="751344"/>
            <a:ext cx="68580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200" b="1" dirty="0" smtClean="0">
                <a:solidFill>
                  <a:srgbClr val="FF0000"/>
                </a:solidFill>
              </a:rPr>
              <a:t>№5 есеп                   </a:t>
            </a:r>
          </a:p>
          <a:p>
            <a:r>
              <a:rPr lang="kk-KZ" sz="2200" b="1" dirty="0" smtClean="0">
                <a:solidFill>
                  <a:srgbClr val="0000FF"/>
                </a:solidFill>
              </a:rPr>
              <a:t>  Өздік жұмыс.</a:t>
            </a:r>
          </a:p>
          <a:p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а) Көбейтінділерді көбейткіштердің квадраты немесе кубына айналдырып, өрнектердің  мәнін есепте.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 4*4*4=                                  5*5 =                         2*2*2 = 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 </a:t>
            </a:r>
            <a:r>
              <a:rPr lang="ru-RU" sz="2200" dirty="0" smtClean="0">
                <a:solidFill>
                  <a:srgbClr val="0000FF"/>
                </a:solidFill>
              </a:rPr>
              <a:t>1</a:t>
            </a:r>
            <a:r>
              <a:rPr lang="kk-KZ" sz="2200" dirty="0" smtClean="0">
                <a:solidFill>
                  <a:srgbClr val="0000FF"/>
                </a:solidFill>
              </a:rPr>
              <a:t>0*10*10 =                         3*3*3 =                        6*6 = 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 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ә) Көбейткіштердің квадраты мен кубын көбейтінділермен алмастыр, өрнектің мәнін тап.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4² + 300 =                   10³-5 34 =                2³ + 40 = </a:t>
            </a:r>
            <a:endParaRPr lang="ru-RU" sz="2200" dirty="0" smtClean="0">
              <a:solidFill>
                <a:srgbClr val="0000FF"/>
              </a:solidFill>
            </a:endParaRPr>
          </a:p>
          <a:p>
            <a:r>
              <a:rPr lang="kk-KZ" sz="2200" dirty="0" smtClean="0">
                <a:solidFill>
                  <a:srgbClr val="0000FF"/>
                </a:solidFill>
              </a:rPr>
              <a:t>10² - 56 =                      9² - 67 =                4² + 351 = </a:t>
            </a:r>
          </a:p>
          <a:p>
            <a:endParaRPr lang="kk-KZ" dirty="0" smtClean="0"/>
          </a:p>
          <a:p>
            <a:endParaRPr lang="kk-KZ" dirty="0" smtClean="0"/>
          </a:p>
          <a:p>
            <a:endParaRPr lang="kk-KZ" dirty="0" smtClean="0"/>
          </a:p>
          <a:p>
            <a:r>
              <a:rPr lang="kk-KZ" dirty="0" smtClean="0"/>
              <a:t> </a:t>
            </a:r>
            <a:endParaRPr lang="ru-RU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500298" y="557214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/>
              <a:t>Бағасы – 1000 теңге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-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-14290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052736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200" dirty="0" smtClean="0">
              <a:latin typeface="Arial" pitchFamily="34" charset="0"/>
              <a:cs typeface="Arial" pitchFamily="34" charset="0"/>
            </a:endParaRPr>
          </a:p>
          <a:p>
            <a:endParaRPr lang="kk-KZ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8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4"/>
            <a:ext cx="2643174" cy="3571900"/>
          </a:xfrm>
          <a:prstGeom prst="rect">
            <a:avLst/>
          </a:prstGeom>
        </p:spPr>
      </p:pic>
      <p:pic>
        <p:nvPicPr>
          <p:cNvPr id="7" name="Рисунок 6" descr="722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285992"/>
            <a:ext cx="3286116" cy="4143404"/>
          </a:xfrm>
          <a:prstGeom prst="rect">
            <a:avLst/>
          </a:prstGeom>
        </p:spPr>
      </p:pic>
      <p:pic>
        <p:nvPicPr>
          <p:cNvPr id="9" name="Рисунок 8" descr="butterfly3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8604"/>
            <a:ext cx="952500" cy="952500"/>
          </a:xfrm>
          <a:prstGeom prst="rect">
            <a:avLst/>
          </a:prstGeom>
        </p:spPr>
      </p:pic>
      <p:pic>
        <p:nvPicPr>
          <p:cNvPr id="10" name="Рисунок 9" descr="butterfly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286388"/>
            <a:ext cx="857250" cy="781050"/>
          </a:xfrm>
          <a:prstGeom prst="rect">
            <a:avLst/>
          </a:prstGeom>
        </p:spPr>
      </p:pic>
      <p:pic>
        <p:nvPicPr>
          <p:cNvPr id="11" name="Рисунок 10" descr="butterfly16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71736" y="5500702"/>
            <a:ext cx="1000125" cy="647700"/>
          </a:xfrm>
          <a:prstGeom prst="rect">
            <a:avLst/>
          </a:prstGeom>
        </p:spPr>
      </p:pic>
      <p:pic>
        <p:nvPicPr>
          <p:cNvPr id="12" name="Рисунок 11" descr="butterfly34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14414" y="928670"/>
            <a:ext cx="523875" cy="523875"/>
          </a:xfrm>
          <a:prstGeom prst="rect">
            <a:avLst/>
          </a:prstGeom>
        </p:spPr>
      </p:pic>
      <p:pic>
        <p:nvPicPr>
          <p:cNvPr id="13" name="Рисунок 12" descr="butterfly44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164288" y="980728"/>
            <a:ext cx="1057275" cy="790575"/>
          </a:xfrm>
          <a:prstGeom prst="rect">
            <a:avLst/>
          </a:prstGeom>
        </p:spPr>
      </p:pic>
      <p:pic>
        <p:nvPicPr>
          <p:cNvPr id="14" name="Рисунок 13" descr="butterfly5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1024" y="1785926"/>
            <a:ext cx="952500" cy="781050"/>
          </a:xfrm>
          <a:prstGeom prst="rect">
            <a:avLst/>
          </a:prstGeom>
        </p:spPr>
      </p:pic>
      <p:pic>
        <p:nvPicPr>
          <p:cNvPr id="16" name="Picture 14" descr="bird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67650" y="47667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bird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80312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4" descr="bird11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4208" y="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857224" y="500042"/>
            <a:ext cx="62151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4400" b="1" i="1" dirty="0" smtClean="0"/>
              <a:t>СЕРГІТУ    СӘТІ</a:t>
            </a:r>
            <a:endParaRPr lang="ru-RU" sz="4400" b="1" i="1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357290" y="1142984"/>
            <a:ext cx="62865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Ал, балалар тұрайық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Алақанды ұрайық.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Оңға қарай иіліп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Солға қарай иіліп.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отырып, бір тұрып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6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Бір тынығып алайық.</a:t>
            </a:r>
            <a:endParaRPr kumimoji="0" lang="kk-KZ" sz="48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1000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428596" y="857232"/>
            <a:ext cx="57864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2-тур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«Эрудит»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сайысы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928662" y="2071678"/>
            <a:ext cx="7786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Әр топтың келесі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топқа сұрағы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Әрбір сұрақтың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құны-100тг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1000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285720" y="214290"/>
            <a:ext cx="64294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3-тур</a:t>
            </a:r>
            <a:r>
              <a:rPr kumimoji="0" lang="kk-KZ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«Таңдау табысы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кіріктірілген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сабақтар бойынша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сұрақтар/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85720" y="1071546"/>
            <a:ext cx="8643998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Қазақ тілі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бағасы</a:t>
            </a:r>
            <a:r>
              <a:rPr kumimoji="0" lang="ru-RU" sz="2400" b="0" i="0" u="none" strike="noStrike" cap="none" normalizeH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500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1.Неше, қанша, нешінші деген сұраққа жауап беретін сөз табы?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2. </a:t>
            </a: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7 қазына дегеніміз не?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ІІ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.Ағылшын пәні-  бағасы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-500тг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Ақша</a:t>
            </a:r>
            <a:r>
              <a:rPr kumimoji="0" lang="kk-KZ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 – деньги-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2400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Уақыт</a:t>
            </a: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– время -?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ІІІ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.Орыс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тілі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пәні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бағасы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-500тг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Өлең шумақтарын айту.</a:t>
            </a:r>
            <a:r>
              <a:rPr lang="ru-RU" sz="2400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kk-KZ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Дүние 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тану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пәні бағасы </a:t>
            </a:r>
            <a:r>
              <a:rPr lang="ru-RU" sz="2400" dirty="0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– 500 </a:t>
            </a:r>
            <a:r>
              <a:rPr lang="ru-RU" sz="2400" dirty="0" err="1" smtClean="0"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тг</a:t>
            </a:r>
            <a:endParaRPr lang="ru-RU" sz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Табиғат нешеге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бөлінеді?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-Табиғатта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неше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күйде кезедеседі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?</a:t>
            </a:r>
            <a:endParaRPr lang="ru-RU" sz="36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_1000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0" y="857233"/>
            <a:ext cx="7572396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Қортынды.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4-тур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«Сыйлықтар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аукционы»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1. </a:t>
            </a:r>
            <a:r>
              <a:rPr lang="ru-RU" baseline="0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Ақ бота”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.баға-3000тг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/1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сұрақ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/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1-топқа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kk-KZ" b="1" i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Жеті ата</a:t>
            </a:r>
            <a:r>
              <a:rPr lang="ru-RU" b="1" i="1" dirty="0" smtClean="0">
                <a:solidFill>
                  <a:srgbClr val="0000FF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      </a:t>
            </a:r>
            <a:r>
              <a:rPr lang="kk-KZ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2-топқа:   Үш қуат </a:t>
            </a: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Қол шатыр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»-.баға-5000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/1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сұрақ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/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/>
              <a:t>Шарты наубайханаға туске дейін - 427 бөлке нан ,ал түстен кейін бұдан 7 есе кем нан пісірді. Наубайханада барлығы </a:t>
            </a:r>
            <a:r>
              <a:rPr lang="kk-KZ" dirty="0" smtClean="0"/>
              <a:t> </a:t>
            </a:r>
            <a:r>
              <a:rPr lang="kk-KZ" dirty="0" smtClean="0"/>
              <a:t>нан пісірілді?</a:t>
            </a:r>
            <a:endParaRPr lang="ru-RU" dirty="0" smtClean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Сурет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 альбомы»-.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Баға-8000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/3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сұрақ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9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9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4000504"/>
          <a:ext cx="5738810" cy="2467918"/>
        </p:xfrm>
        <a:graphic>
          <a:graphicData uri="http://schemas.openxmlformats.org/drawingml/2006/table">
            <a:tbl>
              <a:tblPr/>
              <a:tblGrid>
                <a:gridCol w="5738810"/>
              </a:tblGrid>
              <a:tr h="2467918">
                <a:tc>
                  <a:txBody>
                    <a:bodyPr/>
                    <a:lstStyle/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Күрделі </a:t>
                      </a:r>
                      <a:r>
                        <a:rPr lang="kk-KZ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теңдеу шешу</a:t>
                      </a:r>
                      <a:r>
                        <a:rPr lang="kk-KZ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</a:t>
                      </a:r>
                      <a:r>
                        <a:rPr lang="kk-KZ" sz="1800" b="1" i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Күрделі </a:t>
                      </a:r>
                      <a:r>
                        <a:rPr lang="kk-KZ" sz="1800" b="1" i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теңдеуді шешу үшін, ең алдымен теңдеудегі қосымша есептеулерін орындап, қарапайым түрге келтіру керек.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165+х=104*3                  </a:t>
                      </a:r>
                      <a:r>
                        <a:rPr lang="kk-KZ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55:у=77:7</a:t>
                      </a:r>
                    </a:p>
                    <a:p>
                      <a:pPr lvl="1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30*х=365-275                   </a:t>
                      </a:r>
                      <a:endParaRPr lang="ru-RU" sz="16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ckgrounds_1000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24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9001156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endParaRPr lang="ru-RU" sz="2000" b="1" dirty="0" smtClean="0">
              <a:solidFill>
                <a:srgbClr val="333333"/>
              </a:solidFill>
              <a:latin typeface="Calibri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Математикалық өлең есеп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4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Көлден ұшты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қаз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Қайтып қонды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Қонбады оның нешеуі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Қане кім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шешеді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(30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қаз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Аулада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60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үйрек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11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түйе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,бес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жылқы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Қорада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үйрек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сиыр,бір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ешкі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үйрек тығылды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қоян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үш түлкі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үйрек жығылды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нешеуі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(24)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Қалғаны неше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үйрек?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(70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үйрек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Табақта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Қолымда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                      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Барлығын қосқанда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      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Болады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?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(60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714612" y="3286124"/>
            <a:ext cx="1928826" cy="1071570"/>
          </a:xfrm>
          <a:prstGeom prst="triangle">
            <a:avLst>
              <a:gd name="adj" fmla="val 484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2714612" y="4714884"/>
            <a:ext cx="1928826" cy="1071570"/>
          </a:xfrm>
          <a:prstGeom prst="triangle">
            <a:avLst>
              <a:gd name="adj" fmla="val 484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7215174" y="3143248"/>
            <a:ext cx="1928826" cy="1071570"/>
          </a:xfrm>
          <a:prstGeom prst="triangle">
            <a:avLst>
              <a:gd name="adj" fmla="val 484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357422" y="1571612"/>
            <a:ext cx="1928826" cy="1071570"/>
          </a:xfrm>
          <a:prstGeom prst="triangle">
            <a:avLst>
              <a:gd name="adj" fmla="val 4845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kk-KZ" sz="5400" b="1" i="1" dirty="0">
                <a:solidFill>
                  <a:srgbClr val="000066"/>
                </a:solidFill>
                <a:latin typeface="Georgia" pitchFamily="18" charset="0"/>
              </a:rPr>
              <a:t>Үйге тапсырма.</a:t>
            </a:r>
            <a:endParaRPr lang="ru-RU" sz="5400" b="1" i="1" dirty="0">
              <a:solidFill>
                <a:srgbClr val="000066"/>
              </a:solidFill>
              <a:latin typeface="Georgia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65338"/>
            <a:ext cx="8229600" cy="4060825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130</a:t>
            </a:r>
            <a:r>
              <a:rPr lang="kk-KZ" dirty="0" smtClean="0"/>
              <a:t> бет      №3есеп   (2,4 бағандар) </a:t>
            </a:r>
            <a:endParaRPr lang="kk-KZ" dirty="0"/>
          </a:p>
          <a:p>
            <a:pPr>
              <a:buFontTx/>
              <a:buNone/>
            </a:pPr>
            <a:r>
              <a:rPr lang="kk-KZ" dirty="0"/>
              <a:t> </a:t>
            </a:r>
            <a:endParaRPr lang="ru-RU" dirty="0"/>
          </a:p>
        </p:txBody>
      </p:sp>
      <p:pic>
        <p:nvPicPr>
          <p:cNvPr id="21508" name="Рисунок 9" descr="tempimage168.tif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05200"/>
            <a:ext cx="38100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ав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3048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5112030_fon_nasekomy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157"/>
            <a:ext cx="9144000" cy="6862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1000108"/>
            <a:ext cx="650085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600" dirty="0" smtClean="0">
                <a:solidFill>
                  <a:srgbClr val="FF0000"/>
                </a:solidFill>
                <a:cs typeface="Arial" pitchFamily="34" charset="0"/>
              </a:rPr>
              <a:t>Сабақтың мақсаты:</a:t>
            </a:r>
          </a:p>
          <a:p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      </a:t>
            </a:r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1. Оқушылардың өз бетімен  білім алуына жағдай жасай отырып, таным белсенділіктерін арттыру;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kk-KZ" sz="2000" dirty="0" smtClean="0">
                <a:solidFill>
                  <a:schemeClr val="accent5">
                    <a:lumMod val="75000"/>
                  </a:schemeClr>
                </a:solidFill>
              </a:rPr>
              <a:t>2. Оқушылардың ойлау,ауызша,жазбаша есептеу дағдыларын дамыту Оқушылардың ұшқыр ойлау қабілеттерін арттыру,тіл байлығын молайту,өз ойын еркін,нақты, жүйелі түрде жеткеру қабілетін қалыптастыру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3.Оқушыларды заман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талабына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сай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экономикалық сауаттылығын арттыру,зияткерлікке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жауапкершілікке,ынтымақтастыққа,мамандыққа 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баулу</a:t>
            </a:r>
          </a:p>
          <a:p>
            <a:pPr algn="ctr"/>
            <a:endParaRPr lang="ru-RU" sz="3600" dirty="0">
              <a:solidFill>
                <a:srgbClr val="FF0000"/>
              </a:solidFill>
              <a:cs typeface="Arial" pitchFamily="34" charset="0"/>
            </a:endParaRPr>
          </a:p>
        </p:txBody>
      </p:sp>
      <p:pic>
        <p:nvPicPr>
          <p:cNvPr id="6" name="Рисунок 5" descr="717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8794" y="4572008"/>
            <a:ext cx="6000792" cy="10001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6349740_ramka-vesennyaya-s-rusalochkoj-kopiy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1720" y="1124744"/>
            <a:ext cx="6072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kk-KZ" sz="3200" dirty="0" smtClean="0">
                <a:latin typeface="Arial" pitchFamily="34" charset="0"/>
                <a:cs typeface="Arial" pitchFamily="34" charset="0"/>
              </a:rPr>
              <a:t>Қорытынды:  Не білдім?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4425834_7f12c7efba6ad65967b856670b292db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4714884"/>
            <a:ext cx="2143140" cy="2143116"/>
          </a:xfrm>
          <a:prstGeom prst="rect">
            <a:avLst/>
          </a:prstGeom>
        </p:spPr>
      </p:pic>
      <p:pic>
        <p:nvPicPr>
          <p:cNvPr id="9" name="Picture 12" descr="book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564904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786182" y="342900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Бағалау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MC900433160[2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714488"/>
            <a:ext cx="3384550" cy="3876684"/>
          </a:xfrm>
          <a:noFill/>
          <a:ln/>
        </p:spPr>
      </p:pic>
      <p:pic>
        <p:nvPicPr>
          <p:cNvPr id="5" name="Рисунок 4" descr="MC900433161[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9"/>
            <a:ext cx="331152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500042"/>
            <a:ext cx="33575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dirty="0" smtClean="0">
                <a:ln>
                  <a:solidFill>
                    <a:srgbClr val="FF00FF"/>
                  </a:solidFill>
                </a:ln>
                <a:solidFill>
                  <a:srgbClr val="FF00FF"/>
                </a:solidFill>
              </a:rPr>
              <a:t>Рефлексия</a:t>
            </a:r>
            <a:endParaRPr lang="kk-KZ" sz="3200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827584" y="260648"/>
            <a:ext cx="7848872" cy="8208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kk-KZ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kk-KZ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kk-KZ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kk-KZ" sz="2000" kern="10" dirty="0" smtClean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ru-RU" sz="20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263525" y="228600"/>
            <a:ext cx="8523317" cy="5867400"/>
          </a:xfrm>
        </p:spPr>
        <p:txBody>
          <a:bodyPr>
            <a:normAutofit/>
          </a:bodyPr>
          <a:lstStyle/>
          <a:p>
            <a:pPr marL="533400" indent="-533400" algn="ctr">
              <a:buFontTx/>
              <a:buNone/>
            </a:pPr>
            <a:endParaRPr lang="kk-KZ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533400" indent="-533400" algn="ctr">
              <a:buFontTx/>
              <a:buNone/>
            </a:pPr>
            <a:endParaRPr lang="kk-KZ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marL="533400" indent="-533400" algn="ctr">
              <a:buFontTx/>
              <a:buNone/>
            </a:pPr>
            <a:endParaRPr lang="ru-RU" b="1" i="1" dirty="0">
              <a:solidFill>
                <a:srgbClr val="66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12291" name="Рисунок 6" descr="tempimage95.tiff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5357826"/>
            <a:ext cx="1171556" cy="119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7" descr="tempimage96.tiff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864000">
            <a:off x="579298" y="5500473"/>
            <a:ext cx="747319" cy="138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714612" y="47148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071546"/>
            <a:ext cx="74295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kk-KZ" sz="2400" dirty="0" smtClean="0">
                <a:solidFill>
                  <a:srgbClr val="FF0000"/>
                </a:solidFill>
              </a:rPr>
              <a:t>Сынып оқушыларын топқа бөлу.</a:t>
            </a:r>
          </a:p>
          <a:p>
            <a:pPr marL="457200" indent="-457200">
              <a:buAutoNum type="arabicPeriod"/>
            </a:pPr>
            <a:endParaRPr lang="kk-KZ" sz="2400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kk-KZ" sz="2400" dirty="0" smtClean="0">
                <a:solidFill>
                  <a:srgbClr val="FF0000"/>
                </a:solidFill>
              </a:rPr>
              <a:t>Психологиялық ахуал: </a:t>
            </a:r>
          </a:p>
          <a:p>
            <a:r>
              <a:rPr lang="kk-KZ" sz="32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Болашақтың ұрпағымыз білімді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r>
              <a:rPr lang="ru-RU" sz="3200" b="1" i="1" dirty="0" err="1" smtClean="0">
                <a:solidFill>
                  <a:srgbClr val="0000FF"/>
                </a:solidFill>
              </a:rPr>
              <a:t>Көрсетеміз сабақтан алған білімді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r>
              <a:rPr lang="ru-RU" sz="3200" b="1" i="1" dirty="0" err="1" smtClean="0">
                <a:solidFill>
                  <a:srgbClr val="0000FF"/>
                </a:solidFill>
              </a:rPr>
              <a:t>Тапқырлықты таныту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мақсатымыз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r>
              <a:rPr lang="ru-RU" sz="3200" b="1" i="1" dirty="0" err="1" smtClean="0">
                <a:solidFill>
                  <a:srgbClr val="0000FF"/>
                </a:solidFill>
              </a:rPr>
              <a:t>Біліммен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шықсын </a:t>
            </a:r>
            <a:r>
              <a:rPr lang="ru-RU" sz="3200" b="1" i="1" dirty="0" smtClean="0">
                <a:solidFill>
                  <a:srgbClr val="0000FF"/>
                </a:solidFill>
              </a:rPr>
              <a:t>тек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атымыз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r>
              <a:rPr lang="ru-RU" sz="3200" b="1" i="1" dirty="0" smtClean="0">
                <a:solidFill>
                  <a:srgbClr val="0000FF"/>
                </a:solidFill>
              </a:rPr>
              <a:t>«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Асыл</a:t>
            </a:r>
            <a:r>
              <a:rPr lang="ru-RU" sz="3200" b="1" i="1" dirty="0" smtClean="0">
                <a:solidFill>
                  <a:srgbClr val="0000FF"/>
                </a:solidFill>
              </a:rPr>
              <a:t> </a:t>
            </a:r>
            <a:r>
              <a:rPr lang="ru-RU" sz="3200" b="1" i="1" dirty="0" err="1" smtClean="0">
                <a:solidFill>
                  <a:srgbClr val="0000FF"/>
                </a:solidFill>
              </a:rPr>
              <a:t>жастан-шығады» ұранымыз</a:t>
            </a:r>
            <a:endParaRPr lang="ru-RU" sz="3200" b="1" i="1" dirty="0" smtClean="0">
              <a:solidFill>
                <a:srgbClr val="0000FF"/>
              </a:solidFill>
            </a:endParaRPr>
          </a:p>
          <a:p>
            <a:r>
              <a:rPr lang="ru-RU" sz="3200" b="1" i="1" dirty="0" err="1" smtClean="0">
                <a:solidFill>
                  <a:srgbClr val="0000FF"/>
                </a:solidFill>
              </a:rPr>
              <a:t>Елімнің көкке шығар қыранымыз!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</a:p>
          <a:p>
            <a:r>
              <a:rPr lang="kk-KZ" sz="2400" dirty="0" smtClean="0">
                <a:solidFill>
                  <a:srgbClr val="FF0000"/>
                </a:solidFill>
              </a:rPr>
              <a:t>3. Топқа бөлу.</a:t>
            </a:r>
          </a:p>
          <a:p>
            <a:pPr marL="457200" indent="-457200">
              <a:buAutoNum type="arabicPeriod"/>
            </a:pPr>
            <a:endParaRPr lang="kk-KZ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5357826"/>
            <a:ext cx="1285884" cy="1282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5992"/>
            <a:ext cx="3076700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2786050" y="2143116"/>
            <a:ext cx="2786082" cy="2100262"/>
          </a:xfrm>
          <a:prstGeom prst="star8">
            <a:avLst>
              <a:gd name="adj" fmla="val 50000"/>
            </a:avLst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8900000" scaled="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800" b="1" dirty="0">
                <a:solidFill>
                  <a:srgbClr val="72002C"/>
                </a:solidFill>
              </a:rPr>
              <a:t>Топ ережелері</a:t>
            </a:r>
            <a:endParaRPr lang="ru-RU" sz="2800" b="1" dirty="0">
              <a:solidFill>
                <a:srgbClr val="72002C"/>
              </a:solidFill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4929190" y="214290"/>
            <a:ext cx="4029084" cy="2057400"/>
          </a:xfrm>
          <a:prstGeom prst="hexagon">
            <a:avLst>
              <a:gd name="adj" fmla="val 44936"/>
              <a:gd name="vf" fmla="val 11547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1-ереже</a:t>
            </a:r>
            <a:endParaRPr lang="kk-KZ" sz="2000" b="1" dirty="0">
              <a:solidFill>
                <a:srgbClr val="FF0000"/>
              </a:solidFill>
            </a:endParaRP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Шапшаң,сауатты 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есептеу.</a:t>
            </a:r>
            <a:endParaRPr lang="kk-KZ" sz="2000" b="1" i="1" dirty="0">
              <a:solidFill>
                <a:srgbClr val="FF0000"/>
              </a:solidFill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71472" y="357166"/>
            <a:ext cx="3938596" cy="1843087"/>
          </a:xfrm>
          <a:prstGeom prst="hexagon">
            <a:avLst>
              <a:gd name="adj" fmla="val 44932"/>
              <a:gd name="vf" fmla="val 11547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2-ереже: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Сабақта бір-бірімізді </a:t>
            </a:r>
            <a:endParaRPr lang="kk-KZ" sz="2000" b="1" i="1" dirty="0">
              <a:solidFill>
                <a:srgbClr val="FF0000"/>
              </a:solidFill>
            </a:endParaRPr>
          </a:p>
          <a:p>
            <a:pPr algn="ctr"/>
            <a:r>
              <a:rPr lang="kk-KZ" sz="2000" b="1" i="1" dirty="0">
                <a:solidFill>
                  <a:srgbClr val="FF0000"/>
                </a:solidFill>
              </a:rPr>
              <a:t>тыңдаймыз</a:t>
            </a:r>
            <a:r>
              <a:rPr lang="kk-KZ" sz="2000" b="1" i="1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Топта ұйымшыл болу.</a:t>
            </a:r>
            <a:endParaRPr lang="ru-RU" sz="2000" b="1" i="1" dirty="0">
              <a:solidFill>
                <a:srgbClr val="FF0000"/>
              </a:solidFill>
            </a:endParaRPr>
          </a:p>
          <a:p>
            <a:pPr algn="ctr"/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AutoShape 11"/>
          <p:cNvSpPr>
            <a:spLocks noChangeArrowheads="1"/>
          </p:cNvSpPr>
          <p:nvPr/>
        </p:nvSpPr>
        <p:spPr bwMode="auto">
          <a:xfrm>
            <a:off x="5500694" y="4714884"/>
            <a:ext cx="3390903" cy="1900237"/>
          </a:xfrm>
          <a:prstGeom prst="hexagon">
            <a:avLst>
              <a:gd name="adj" fmla="val 44933"/>
              <a:gd name="vf" fmla="val 11547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533400" indent="-533400" algn="ctr" eaLnBrk="1" hangingPunct="1">
              <a:lnSpc>
                <a:spcPct val="80000"/>
              </a:lnSpc>
            </a:pPr>
            <a:r>
              <a:rPr lang="kk-KZ" sz="2000" b="1" dirty="0" smtClean="0">
                <a:solidFill>
                  <a:srgbClr val="FF0000"/>
                </a:solidFill>
              </a:rPr>
              <a:t>3-ереже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Бірін-бірі 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әділ бағалау.</a:t>
            </a:r>
          </a:p>
        </p:txBody>
      </p:sp>
      <p:sp>
        <p:nvSpPr>
          <p:cNvPr id="19" name="AutoShape 15"/>
          <p:cNvSpPr>
            <a:spLocks noChangeArrowheads="1"/>
          </p:cNvSpPr>
          <p:nvPr/>
        </p:nvSpPr>
        <p:spPr bwMode="auto">
          <a:xfrm>
            <a:off x="1428728" y="4643446"/>
            <a:ext cx="3571900" cy="1828800"/>
          </a:xfrm>
          <a:prstGeom prst="hexagon">
            <a:avLst>
              <a:gd name="adj" fmla="val 44934"/>
              <a:gd name="vf" fmla="val 11547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4-ереже</a:t>
            </a:r>
            <a:endParaRPr lang="kk-KZ" sz="2000" b="1" dirty="0">
              <a:solidFill>
                <a:srgbClr val="FF0000"/>
              </a:solidFill>
            </a:endParaRPr>
          </a:p>
          <a:p>
            <a:pPr algn="ctr"/>
            <a:r>
              <a:rPr lang="kk-KZ" sz="2000" b="1" i="1" dirty="0">
                <a:solidFill>
                  <a:srgbClr val="FF0000"/>
                </a:solidFill>
              </a:rPr>
              <a:t>Сабаққа белсене</a:t>
            </a:r>
          </a:p>
          <a:p>
            <a:pPr algn="ctr"/>
            <a:r>
              <a:rPr lang="kk-KZ" sz="2000" b="1" i="1" dirty="0">
                <a:solidFill>
                  <a:srgbClr val="FF0000"/>
                </a:solidFill>
              </a:rPr>
              <a:t>қатысып,жақсы</a:t>
            </a:r>
          </a:p>
          <a:p>
            <a:pPr algn="ctr"/>
            <a:r>
              <a:rPr lang="kk-KZ" sz="2000" b="1" i="1" dirty="0">
                <a:solidFill>
                  <a:srgbClr val="FF0000"/>
                </a:solidFill>
              </a:rPr>
              <a:t>баға аламыз</a:t>
            </a:r>
            <a:r>
              <a:rPr lang="kk-KZ" sz="1600" b="1" i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5572100" y="2500306"/>
            <a:ext cx="3571900" cy="1828800"/>
          </a:xfrm>
          <a:prstGeom prst="hexagon">
            <a:avLst>
              <a:gd name="adj" fmla="val 44934"/>
              <a:gd name="vf" fmla="val 11547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</a:rPr>
              <a:t>5-ереже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Тапсырмаларды 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тиянақты </a:t>
            </a:r>
          </a:p>
          <a:p>
            <a:pPr algn="ctr"/>
            <a:r>
              <a:rPr lang="kk-KZ" sz="2000" b="1" i="1" dirty="0" smtClean="0">
                <a:solidFill>
                  <a:srgbClr val="FF0000"/>
                </a:solidFill>
              </a:rPr>
              <a:t>орындау</a:t>
            </a:r>
            <a:endParaRPr lang="kk-KZ" sz="2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85918" y="142852"/>
            <a:ext cx="7215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1.«Ыстық орындық» ойыны .(сұрақ-жауап)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сұрақ қойылады, дұрыс жауап 100 теңге.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2. «Волейбол» ойыны. (Көбейту кестесін қайталау)</a:t>
            </a:r>
            <a:r>
              <a:rPr kumimoji="0" lang="kk-KZ" sz="32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дұрыс жауап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32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теңге</a:t>
            </a:r>
            <a:endParaRPr kumimoji="0" lang="kk-KZ" sz="4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Администратор\Desktop\АНИМАШКА\Разное\AG00040_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571876"/>
            <a:ext cx="2357454" cy="24620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810" y="45005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- ол ақша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786" y="0"/>
          <a:ext cx="7429552" cy="6893560"/>
        </p:xfrm>
        <a:graphic>
          <a:graphicData uri="http://schemas.openxmlformats.org/drawingml/2006/table">
            <a:tbl>
              <a:tblPr/>
              <a:tblGrid>
                <a:gridCol w="7429552"/>
              </a:tblGrid>
              <a:tr h="6858000">
                <a:tc>
                  <a:txBody>
                    <a:bodyPr/>
                    <a:lstStyle/>
                    <a:p>
                      <a:pPr marL="342900" indent="-34290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eriod"/>
                      </a:pPr>
                      <a:endParaRPr lang="kk-KZ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kk-KZ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Азайтудың </a:t>
                      </a: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нәтижесі қалай 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аталады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400" b="1" dirty="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indent="-342900" algn="ctr">
                        <a:lnSpc>
                          <a:spcPct val="100000"/>
                        </a:lnSpc>
                        <a:spcAft>
                          <a:spcPts val="1000"/>
                        </a:spcAft>
                        <a:buAutoNum type="arabicPeriod"/>
                      </a:pP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1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сағатта неше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минут бар?(60)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3. 7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ондық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бірліктен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тұратын санды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ата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.(70)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4 .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Шарты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мен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сұрағы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бар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кішкене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әңгіме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?(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Сөз есеп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5.  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Мектептегі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45 минут?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(Сабақ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Оқу жылының алғашқы айы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қандай?(Қыркүйек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7 .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Азайту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амалының компаненттерін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ата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(азайғыш,азайтқыш,айырманыі мәні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 3 пен 9-дың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көбейтіндісі?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(27)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9. 6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мысық 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пен 3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тауықтың аяғы нешеу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?(30)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10.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Санды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санның өзіне бөлсе..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шығады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 Қосудың  нәтижесі қалай  аталады?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 1 ғасырда неше жыл бар?(100)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13. 9 ондықтан 8 бірліктен тұратын санды ата.(98)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 Периметрді қалай табамыз?( Барлық қабырғаларын қосамыз)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15. Мектептегі 10 минут?(Үзіліс)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 Қыс айларының алғашқы айы қандай?(Қаңтар)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 Бөлу амалының компанеттерін ата?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18. 3 пен 7-нің көбейтіндісі?(21)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 5 машина мен 4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велосипедтің дөңгелектері нешеу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(28)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kk-KZ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Кез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келген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санды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бірге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көбейткенде...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Сол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санның өзі шығады</a:t>
                      </a:r>
                      <a:r>
                        <a:rPr lang="ru-RU" sz="1400" b="1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0177" marR="7017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rgbClr val="FFFF00"/>
                </a:solidFill>
              </a:rPr>
              <a:t>Ұлттық валюта - теңге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hello_html_4dbb9843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714464"/>
            <a:ext cx="8858312" cy="5143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635e170f92fa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2" descr="C:\Users\Администратор\Desktop\АНИМАШКА\Разное\bak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85728"/>
            <a:ext cx="3286148" cy="1785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00562" y="1071546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/>
              <a:t>Доллар - АҚШ  ұлттық валютасы</a:t>
            </a:r>
            <a:endParaRPr lang="ru-RU" sz="2400" dirty="0"/>
          </a:p>
        </p:txBody>
      </p:sp>
      <p:pic>
        <p:nvPicPr>
          <p:cNvPr id="4" name="Picture 62" descr="http://blestki.com/RAZDELITEL/88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786322"/>
            <a:ext cx="8358246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rgbClr val="E90062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615</TotalTime>
  <Words>632</Words>
  <Application>Microsoft Office PowerPoint</Application>
  <PresentationFormat>Экран (4:3)</PresentationFormat>
  <Paragraphs>179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Апекс</vt:lpstr>
      <vt:lpstr>1_Апекс</vt:lpstr>
      <vt:lpstr>Яркая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Ұлттық валюта - теңге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Үйге тапсырма.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XTreme.ws</cp:lastModifiedBy>
  <cp:revision>70</cp:revision>
  <dcterms:created xsi:type="dcterms:W3CDTF">2011-05-03T17:42:46Z</dcterms:created>
  <dcterms:modified xsi:type="dcterms:W3CDTF">2017-04-24T04:33:09Z</dcterms:modified>
</cp:coreProperties>
</file>