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395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9292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021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6605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167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30574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726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1972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305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29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811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B731E-C720-4971-9C4B-732E181D3179}" type="datetimeFigureOut">
              <a:rPr lang="ru-RU" smtClean="0"/>
              <a:t>07.02.2017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191E5-D3D3-4BA8-9D0D-BAF697985C2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267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68902" y="845233"/>
            <a:ext cx="9144000" cy="4521758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4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kk-KZ" b="1" dirty="0" smtClean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Ұлттық бірыңғай тестінде кездесетін есептердің шығару жолдары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8803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ІV. Сәйкестендіру тест тапсырмалары: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10515600" cy="58293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1-мысал. Кестедегі өрнектер мен олардың мәндерін сәйкестендіріңіз.</a:t>
            </a:r>
            <a: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kk-KZ" sz="2000" dirty="0" smtClean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1-</a:t>
            </a:r>
            <a:r>
              <a:rPr lang="en-US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,2-А,3-В. В)1-В, 2-Д,3-А. С)1-С, 2- </a:t>
            </a:r>
            <a:r>
              <a:rPr lang="en-US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,3-Е. Д)1-Е,2-В,3-С. </a:t>
            </a:r>
            <a:endParaRPr lang="ru-RU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Е)</a:t>
            </a: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1-А,2-Д,3- </a:t>
            </a:r>
            <a:r>
              <a:rPr lang="en-US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7645435"/>
                  </p:ext>
                </p:extLst>
              </p:nvPr>
            </p:nvGraphicFramePr>
            <p:xfrm>
              <a:off x="1447800" y="1822228"/>
              <a:ext cx="10261599" cy="271805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6934200"/>
                    <a:gridCol w="3327399"/>
                  </a:tblGrid>
                  <a:tr h="1727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Өрнектер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Мәндері</a:t>
                          </a:r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80975">
                    <a:tc>
                      <a:txBody>
                        <a:bodyPr/>
                        <a:lstStyle/>
                        <a:p>
                          <a:pPr marL="17335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)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000" i="1" dirty="0" smtClean="0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kumimoji="0" lang="ru-RU" sz="2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𝟐𝟕</m:t>
                                      </m:r>
                                    </m:e>
                                    <m:sup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    </m:t>
                                      </m:r>
                                    </m:sup>
                                  </m:sSup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− 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𝟐𝟕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𝟏𝟎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+ </m:t>
                                  </m:r>
                                  <m:sSup>
                                    <m:sSupPr>
                                      <m:ctrlPr>
                                        <a:rPr kumimoji="0" lang="ru-RU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𝟐𝟎</m:t>
                                      </m:r>
                                    </m:e>
                                    <m:sup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Calibri" panose="020F0502020204030204" pitchFamily="34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17335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17335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000" b="1" i="1" dirty="0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kumimoji="0" lang="ru-RU" sz="2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𝟏𝟓</m:t>
                                      </m:r>
                                    </m:e>
                                    <m:sup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𝟑𝟎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𝟕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kumimoji="0" lang="ru-RU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𝟕</m:t>
                                      </m:r>
                                    </m:e>
                                    <m:sup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17335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173355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3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</a:t>
                          </a:r>
                          <a14:m>
                            <m:oMath xmlns:m="http://schemas.openxmlformats.org/officeDocument/2006/math">
                              <m:rad>
                                <m:radPr>
                                  <m:degHide m:val="on"/>
                                  <m:ctrlPr>
                                    <a:rPr lang="en-US" sz="2000" b="1" i="1" smtClean="0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sSup>
                                    <m:sSupPr>
                                      <m:ctrlPr>
                                        <a:rPr kumimoji="0" lang="ru-RU" sz="2000" b="1" i="1" u="none" strike="noStrike" kern="1200" cap="none" spc="0" normalizeH="0" baseline="0" noProof="0" smtClean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𝟑𝟎</m:t>
                                      </m:r>
                                    </m:e>
                                    <m:sup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−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𝟑𝟐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∗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𝟑𝟎</m:t>
                                  </m:r>
                                  <m:r>
                                    <a:rPr kumimoji="0" lang="kk-KZ" sz="2000" b="1" i="1" u="none" strike="noStrike" kern="1200" cap="none" spc="0" normalizeH="0" baseline="0" noProof="0">
                                      <a:ln>
                                        <a:noFill/>
                                      </a:ln>
                                      <a:solidFill>
                                        <a:prstClr val="black"/>
                                      </a:solidFill>
                                      <a:effectLst/>
                                      <a:uLnTx/>
                                      <a:uFillTx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+</m:t>
                                  </m:r>
                                  <m:sSup>
                                    <m:sSupPr>
                                      <m:ctrlPr>
                                        <a:rPr kumimoji="0" lang="ru-RU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𝟏𝟔</m:t>
                                      </m:r>
                                    </m:e>
                                    <m:sup>
                                      <m:r>
                                        <a:rPr kumimoji="0" lang="kk-KZ" sz="2000" b="1" i="1" u="none" strike="noStrike" kern="1200" cap="none" spc="0" normalizeH="0" baseline="0" noProof="0">
                                          <a:ln>
                                            <a:noFill/>
                                          </a:ln>
                                          <a:solidFill>
                                            <a:prstClr val="black"/>
                                          </a:solidFill>
                                          <a:effectLst/>
                                          <a:uLnTx/>
                                          <a:uFillTx/>
                                          <a:latin typeface="Cambria Math" panose="02040503050406030204" pitchFamily="18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rad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u="sng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А)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r>
                            <a:rPr lang="ru-RU" sz="2000" b="0" baseline="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      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В)8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С)16</a:t>
                          </a:r>
                          <a:r>
                            <a:rPr lang="ru-RU" sz="2000" b="0" baseline="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    </a:t>
                          </a:r>
                          <a:r>
                            <a:rPr lang="kk-KZ" sz="2000" b="1" u="sng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Д)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Е)6</a:t>
                          </a:r>
                          <a:r>
                            <a:rPr lang="ru-RU" sz="2000" b="0" baseline="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        </a:t>
                          </a:r>
                          <a:r>
                            <a:rPr lang="en-US" sz="2000" b="1" u="sng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F)</a:t>
                          </a:r>
                          <a:r>
                            <a:rPr lang="en-US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14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6" name="Таблица 5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7645435"/>
                  </p:ext>
                </p:extLst>
              </p:nvPr>
            </p:nvGraphicFramePr>
            <p:xfrm>
              <a:off x="1447800" y="1822228"/>
              <a:ext cx="10261599" cy="267360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6934200"/>
                    <a:gridCol w="3327399"/>
                  </a:tblGrid>
                  <a:tr h="70104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Өрнектер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Мәндері</a:t>
                          </a:r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972564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2"/>
                          <a:stretch>
                            <a:fillRect l="-88" t="-38154" r="-48155" b="-738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u="sng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А)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7</a:t>
                          </a:r>
                          <a:r>
                            <a:rPr lang="ru-RU" sz="2000" b="0" baseline="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      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В)8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С)16</a:t>
                          </a:r>
                          <a:r>
                            <a:rPr lang="ru-RU" sz="2000" b="0" baseline="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    </a:t>
                          </a:r>
                          <a:r>
                            <a:rPr lang="kk-KZ" sz="2000" b="1" u="sng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Д)</a:t>
                          </a: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22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en-US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Е)6</a:t>
                          </a:r>
                          <a:r>
                            <a:rPr lang="ru-RU" sz="2000" b="0" baseline="0" dirty="0" smtClean="0">
                              <a:effectLst/>
                              <a:latin typeface="Calibri" panose="020F0502020204030204" pitchFamily="34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        </a:t>
                          </a:r>
                          <a:r>
                            <a:rPr lang="en-US" sz="2000" b="1" u="sng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F)</a:t>
                          </a:r>
                          <a:r>
                            <a:rPr lang="en-US" sz="2000" b="1" dirty="0" smtClean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14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347322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762000" y="149225"/>
                <a:ext cx="10706100" cy="1325563"/>
              </a:xfrm>
            </p:spPr>
            <p:txBody>
              <a:bodyPr>
                <a:noAutofit/>
              </a:bodyPr>
              <a:lstStyle/>
              <a:p>
                <a:pPr marL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2-мысал.</a:t>
                </a:r>
                <a:r>
                  <a:rPr lang="ru-RU" sz="2400" dirty="0" smtClean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/>
                </a:r>
                <a:br>
                  <a:rPr lang="ru-RU" sz="2400" dirty="0" smtClean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</a:br>
                <a:r>
                  <a:rPr lang="kk-KZ" sz="2400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Теңдеуді </a:t>
                </a:r>
                <a:r>
                  <a:rPr lang="kk-KZ" sz="24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шешіп, кестедегі өрнектер мен олардың мәндерін сәйкестендір: </a:t>
                </a:r>
                <a:r>
                  <a:rPr lang="ru-RU" sz="2400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</a:rPr>
                  <a:t>8х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𝟔𝟔</m:t>
                        </m:r>
                      </m:den>
                    </m:f>
                  </m:oMath>
                </a14:m>
                <a:r>
                  <a:rPr lang="ru-RU" sz="2400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= 2,0(15) </a:t>
                </a:r>
                <a:endParaRPr lang="ru-RU" sz="2400" dirty="0"/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762000" y="149225"/>
                <a:ext cx="10706100" cy="1325563"/>
              </a:xfrm>
              <a:blipFill rotWithShape="0">
                <a:blip r:embed="rId2"/>
                <a:stretch>
                  <a:fillRect t="-9633" r="-911" b="-123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97395445"/>
                  </p:ext>
                </p:extLst>
              </p:nvPr>
            </p:nvGraphicFramePr>
            <p:xfrm>
              <a:off x="4470400" y="1405401"/>
              <a:ext cx="6794500" cy="2067814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494042"/>
                    <a:gridCol w="4300458"/>
                  </a:tblGrid>
                  <a:tr h="3378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Ө</a:t>
                          </a: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н</a:t>
                          </a:r>
                          <a:r>
                            <a:rPr lang="ru-RU" sz="2000" b="1" dirty="0" err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ектер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Мәндері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21945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   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Х+3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1-х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(1+х)</a:t>
                          </a:r>
                          <a:r>
                            <a:rPr lang="ru-RU" sz="2000" b="1" baseline="30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А)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Calibri" panose="020F0502020204030204" pitchFamily="34" charset="0"/>
                                      <a:cs typeface="Times New Roman" panose="02020603050405020304" pitchFamily="18" charset="0"/>
                                    </a:rPr>
                                    <m:t>𝟐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     </a:t>
                          </a:r>
                          <a:r>
                            <a:rPr lang="ru-RU" sz="2000" b="1" u="sng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В)</a:t>
                          </a: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𝟐𝟓</m:t>
                                  </m:r>
                                </m:num>
                                <m:den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𝟏𝟔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        </a:t>
                          </a:r>
                          <a:r>
                            <a:rPr lang="ru-RU" sz="2000" b="1" u="sng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С)</a:t>
                          </a: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Д)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𝟗</m:t>
                                  </m:r>
                                </m:num>
                                <m:den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      </a:t>
                          </a:r>
                          <a:r>
                            <a:rPr lang="ru-RU" sz="2000" b="1" u="sng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Е)</a:t>
                          </a: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𝟏𝟑</m:t>
                                  </m:r>
                                </m:num>
                                <m:den>
                                  <m: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.      </a:t>
                          </a:r>
                          <a:r>
                            <a:rPr lang="en-US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F</a:t>
                          </a: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)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ctrlPr>
                                    <a:rPr lang="ru-RU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𝟏</m:t>
                                  </m:r>
                                </m:num>
                                <m:den>
                                  <m:r>
                                    <a:rPr lang="en-US" sz="2000" b="1" i="1">
                                      <a:effectLst/>
                                      <a:latin typeface="Cambria Math" panose="02040503050406030204" pitchFamily="18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𝟒</m:t>
                                  </m:r>
                                </m:den>
                              </m:f>
                            </m:oMath>
                          </a14:m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Объект 3"/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1197395445"/>
                  </p:ext>
                </p:extLst>
              </p:nvPr>
            </p:nvGraphicFramePr>
            <p:xfrm>
              <a:off x="4470400" y="1405401"/>
              <a:ext cx="6794500" cy="2032889"/>
            </p:xfrm>
            <a:graphic>
              <a:graphicData uri="http://schemas.openxmlformats.org/drawingml/2006/table">
                <a:tbl>
                  <a:tblPr firstRow="1" firstCol="1" bandRow="1"/>
                  <a:tblGrid>
                    <a:gridCol w="2494042"/>
                    <a:gridCol w="4300458"/>
                  </a:tblGrid>
                  <a:tr h="337820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Ө</a:t>
                          </a: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р</a:t>
                          </a: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н</a:t>
                          </a:r>
                          <a:r>
                            <a:rPr lang="ru-RU" sz="2000" b="1" dirty="0" err="1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ектер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Мәндері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1695069">
                    <a:tc>
                      <a:txBody>
                        <a:bodyPr/>
                        <a:lstStyle/>
                        <a:p>
                          <a:pPr marL="4572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</a:pPr>
                          <a:r>
                            <a:rPr lang="kk-KZ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              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Х+3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1-х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  <a:p>
                          <a:pPr marL="342900" lvl="0" indent="-342900" algn="just">
                            <a:lnSpc>
                              <a:spcPct val="115000"/>
                            </a:lnSpc>
                            <a:spcAft>
                              <a:spcPts val="0"/>
                            </a:spcAft>
                            <a:buFont typeface="+mj-lt"/>
                            <a:buAutoNum type="arabicParenR"/>
                          </a:pPr>
                          <a:r>
                            <a:rPr lang="ru-RU" sz="2000" b="1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(1+х)</a:t>
                          </a:r>
                          <a:r>
                            <a:rPr lang="ru-RU" sz="2000" b="1" baseline="30000" dirty="0">
                              <a:effectLst/>
                              <a:latin typeface="Times New Roman" panose="020206030504050203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a:t>2</a:t>
                          </a:r>
                          <a:endParaRPr lang="ru-RU" sz="2000" dirty="0">
                            <a:effectLst/>
                            <a:latin typeface="Calibri" panose="020F0502020204030204" pitchFamily="34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 marL="68580" marR="68580" marT="0" marB="0">
                        <a:lnL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0">
                          <a:blip r:embed="rId3"/>
                          <a:stretch>
                            <a:fillRect l="-58074" t="-23297" r="-283" b="-717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762000" y="3594327"/>
                <a:ext cx="10998200" cy="29381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А)1-С, 2-А, 3-В. В)1-</a:t>
                </a:r>
                <a:r>
                  <a:rPr lang="en-US" sz="24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</a:t>
                </a:r>
                <a:r>
                  <a:rPr lang="ru-RU" sz="24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2-Д,3-А. С)1-Д, 2-В,3-Е. </a:t>
                </a:r>
                <a:r>
                  <a:rPr lang="ru-RU" sz="2400" u="sng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Д)</a:t>
                </a:r>
                <a:r>
                  <a:rPr lang="ru-RU" sz="24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1-Е, 2-С,3-В.Е)1-А,2-Е,3- </a:t>
                </a:r>
                <a:r>
                  <a:rPr lang="en-US" sz="24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 </a:t>
                </a:r>
                <a:endParaRPr lang="ru-RU" sz="24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8х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990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+3= 3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13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(Е)</a:t>
                </a: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8х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2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66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                2) 1-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(С)</a:t>
                </a: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8х=2                                           </a:t>
                </a:r>
                <a:r>
                  <a:rPr lang="ru-RU" sz="24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3) (1+</a:t>
                </a:r>
                <a14:m>
                  <m:oMath xmlns:m="http://schemas.openxmlformats.org/officeDocument/2006/math">
                    <m:r>
                      <a:rPr lang="ru-RU" sz="24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r>
                  <a:rPr lang="ru-RU" sz="2400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25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(В)</a:t>
                </a:r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ru-RU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х=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ru-RU" sz="24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ru-RU" sz="2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594327"/>
                <a:ext cx="10998200" cy="2938112"/>
              </a:xfrm>
              <a:prstGeom prst="rect">
                <a:avLst/>
              </a:prstGeom>
              <a:blipFill rotWithShape="0">
                <a:blip r:embed="rId4"/>
                <a:stretch>
                  <a:fillRect l="-831" t="-830" b="-103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05782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14301"/>
            <a:ext cx="10515600" cy="171132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7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3-мысал.</a:t>
            </a:r>
            <a:r>
              <a:rPr lang="ru-RU" sz="27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7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3600 саны </a:t>
            </a:r>
            <a:r>
              <a:rPr lang="kk-KZ" sz="27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берілген. Кестедегі осы санның пайыздары мен мәндерін сәйкестендір: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7916604"/>
              </p:ext>
            </p:extLst>
          </p:nvPr>
        </p:nvGraphicFramePr>
        <p:xfrm>
          <a:off x="1943100" y="1435703"/>
          <a:ext cx="7594600" cy="1682496"/>
        </p:xfrm>
        <a:graphic>
          <a:graphicData uri="http://schemas.openxmlformats.org/drawingml/2006/table">
            <a:tbl>
              <a:tblPr firstRow="1" firstCol="1" bandRow="1"/>
              <a:tblGrid>
                <a:gridCol w="1979345"/>
                <a:gridCol w="5615255"/>
              </a:tblGrid>
              <a:tr h="2184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пайызы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мәндері</a:t>
                      </a:r>
                      <a:endParaRPr lang="ru-RU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15%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+mj-lt"/>
                        <a:buAutoNum type="arabicParenR"/>
                      </a:pP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40%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А)1440, В)1080, С)360, </a:t>
                      </a:r>
                      <a:endParaRPr lang="kk-KZ" sz="2400" b="1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400" b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Д)540</a:t>
                      </a:r>
                      <a:r>
                        <a:rPr lang="kk-KZ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Е)1040, </a:t>
                      </a:r>
                      <a:r>
                        <a:rPr lang="en-US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F)</a:t>
                      </a:r>
                      <a:r>
                        <a:rPr lang="ru-RU" sz="2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720</a:t>
                      </a:r>
                      <a:endParaRPr lang="ru-RU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3300" y="3941413"/>
            <a:ext cx="10896600" cy="17912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kk-KZ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А) 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1-А,2-В,3-С. </a:t>
            </a:r>
            <a:r>
              <a:rPr lang="kk-KZ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В)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1-Е,2-Д, 3-А. </a:t>
            </a:r>
            <a:r>
              <a:rPr lang="kk-KZ" sz="2400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С)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1-В, 2-Д,3-А.  </a:t>
            </a:r>
            <a:r>
              <a:rPr lang="kk-KZ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Д)</a:t>
            </a:r>
            <a:r>
              <a:rPr lang="kk-KZ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,2-Е,3-В.  </a:t>
            </a:r>
            <a:r>
              <a:rPr lang="ru-RU" sz="2400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Е)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1-Д,2-А,3- </a:t>
            </a:r>
            <a:r>
              <a:rPr lang="en-US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 3600*0,3=1080 (В)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 3600*0,15=540 (Д)</a:t>
            </a:r>
            <a:endParaRPr lang="ru-RU" sz="2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3600*0,4=1440 (А)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4816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1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Көргеннен</a:t>
            </a: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көрмегенің</a:t>
            </a: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Білгеннен</a:t>
            </a: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білмегенің</a:t>
            </a: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көп</a:t>
            </a: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31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халық</a:t>
            </a: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100" dirty="0" err="1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даналығы</a:t>
            </a:r>
            <a:r>
              <a:rPr lang="ru-RU" sz="31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532563" y="1690688"/>
                <a:ext cx="11314443" cy="5061804"/>
              </a:xfrm>
            </p:spPr>
            <p:txBody>
              <a:bodyPr>
                <a:normAutofit fontScale="47500" lnSpcReduction="20000"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kk-KZ" sz="6000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І. Теңсіздіктерді шешу:</a:t>
                </a:r>
                <a:endParaRPr lang="ru-RU" sz="6000" dirty="0" smtClean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sz="5100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1-мысал.</a:t>
                </a:r>
                <a14:m>
                  <m:oMath xmlns:m="http://schemas.openxmlformats.org/officeDocument/2006/math">
                    <m:r>
                      <a:rPr lang="kk-KZ" sz="5100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   </m:t>
                    </m:r>
                    <m:func>
                      <m:funcPr>
                        <m:ctrlPr>
                          <a:rPr lang="ru-RU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𝐥𝐠</m:t>
                        </m:r>
                      </m:fName>
                      <m:e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(х+</m:t>
                        </m:r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kk-KZ" sz="51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≤ 1 -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𝐥𝐠</m:t>
                        </m:r>
                      </m:fName>
                      <m:e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х−</m:t>
                        </m:r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𝟔</m:t>
                        </m:r>
                        <m:r>
                          <a:rPr lang="kk-KZ" sz="51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kk-KZ" sz="51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теңсіздігін шешейік.</a:t>
                </a:r>
                <a:endParaRPr lang="ru-RU" sz="51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sz="5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Шешуі: </a:t>
                </a:r>
                <a:endParaRPr lang="kk-KZ" sz="5100" i="1" dirty="0" smtClean="0">
                  <a:effectLst/>
                  <a:latin typeface="Cambria Math" panose="02040503050406030204" pitchFamily="18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ru-RU" sz="5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 sz="5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kk-KZ" sz="5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(х+1)</m:t>
                        </m:r>
                      </m:e>
                    </m:func>
                  </m:oMath>
                </a14:m>
                <a:r>
                  <a:rPr lang="kk-KZ" sz="5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5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 sz="5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kk-KZ" sz="5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(2х−6)</m:t>
                        </m:r>
                      </m:e>
                    </m:func>
                  </m:oMath>
                </a14:m>
                <a:r>
                  <a:rPr lang="kk-KZ" sz="5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≤ 1</a:t>
                </a:r>
                <a:endParaRPr lang="ru-RU" sz="5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ru-RU" sz="5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 sz="5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kk-KZ" sz="5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d>
                          <m:dPr>
                            <m:ctrlPr>
                              <a:rPr lang="ru-RU" sz="5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5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х+1</m:t>
                            </m:r>
                          </m:e>
                        </m:d>
                        <m:r>
                          <a:rPr lang="kk-KZ" sz="5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∗</m:t>
                        </m:r>
                        <m:d>
                          <m:dPr>
                            <m:ctrlPr>
                              <a:rPr lang="ru-RU" sz="5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kk-KZ" sz="5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2х−6</m:t>
                            </m:r>
                          </m:e>
                        </m:d>
                        <m:r>
                          <a:rPr lang="kk-KZ" sz="5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func>
                  </m:oMath>
                </a14:m>
                <a:r>
                  <a:rPr lang="kk-KZ" sz="5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≤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ru-RU" sz="5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kk-KZ" sz="5100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lg</m:t>
                        </m:r>
                      </m:fName>
                      <m:e>
                        <m:r>
                          <a:rPr lang="kk-KZ" sz="5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10</m:t>
                        </m:r>
                      </m:e>
                    </m:func>
                  </m:oMath>
                </a14:m>
                <a:endParaRPr lang="ru-RU" sz="5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sz="5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5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51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5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sz="5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х+1&gt;0</m:t>
                            </m:r>
                          </m:e>
                          <m:e>
                            <m:r>
                              <a:rPr lang="kk-KZ" sz="5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2х−6&gt;0</m:t>
                            </m:r>
                          </m:e>
                          <m:e>
                            <m:d>
                              <m:dPr>
                                <m:ctrlPr>
                                  <a:rPr lang="ru-RU" sz="51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5100" i="1">
                                    <a:effectLst/>
                                    <a:latin typeface="Cambria Math" panose="02040503050406030204" pitchFamily="18" charset="0"/>
                                    <a:ea typeface="Calibri" panose="020F0502020204030204" pitchFamily="34" charset="0"/>
                                    <a:cs typeface="Times New Roman" panose="02020603050405020304" pitchFamily="18" charset="0"/>
                                  </a:rPr>
                                  <m:t>х+1</m:t>
                                </m:r>
                              </m:e>
                            </m:d>
                            <m:r>
                              <a:rPr lang="kk-KZ" sz="51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∗(2х−6)≤10</m:t>
                            </m:r>
                          </m:e>
                        </m:eqArr>
                      </m:e>
                    </m:d>
                    <m:r>
                      <a:rPr lang="kk-KZ" sz="51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   </m:t>
                    </m:r>
                  </m:oMath>
                </a14:m>
                <a:r>
                  <a:rPr lang="kk-KZ" sz="51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немесе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"/>
                        <m:ctrlPr>
                          <a:rPr lang="ru-RU" sz="51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eqArr>
                          <m:eqArrPr>
                            <m:ctrlPr>
                              <a:rPr lang="ru-RU" sz="51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eqArrPr>
                          <m:e>
                            <m:r>
                              <a:rPr lang="kk-KZ" sz="51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х&gt;−1</m:t>
                            </m:r>
                          </m:e>
                          <m:e>
                            <m:r>
                              <a:rPr lang="kk-KZ" sz="51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х&gt;3</m:t>
                            </m:r>
                          </m:e>
                          <m:e>
                            <m:d>
                              <m:dPr>
                                <m:ctrlPr>
                                  <a:rPr lang="ru-RU" sz="51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kk-KZ" sz="5100" i="1">
                                    <a:effectLst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х−4</m:t>
                                </m:r>
                              </m:e>
                            </m:d>
                            <m:r>
                              <a:rPr lang="kk-KZ" sz="51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∗(х+2)≤0</m:t>
                            </m:r>
                          </m:e>
                        </m:eqArr>
                      </m:e>
                    </m:d>
                  </m:oMath>
                </a14:m>
                <a:endParaRPr lang="ru-RU" sz="5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 algn="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sz="5100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Жауабы</a:t>
                </a:r>
                <a:r>
                  <a:rPr lang="kk-KZ" sz="5100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 (3;4]</a:t>
                </a:r>
                <a:endParaRPr lang="ru-RU" sz="51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32563" y="1690688"/>
                <a:ext cx="11314443" cy="5061804"/>
              </a:xfrm>
              <a:blipFill rotWithShape="0">
                <a:blip r:embed="rId2"/>
                <a:stretch>
                  <a:fillRect l="-1024" t="-1925" r="-8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4352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21064"/>
                <a:ext cx="10515600" cy="6451041"/>
              </a:xfrm>
            </p:spPr>
            <p:txBody>
              <a:bodyPr>
                <a:normAutofit fontScale="92500" lnSpcReduction="20000"/>
              </a:bodyPr>
              <a:lstStyle/>
              <a:p>
                <a:pPr mar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2-мысал.  |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e>
                      <m:sup>
                        <m:r>
                          <a:rPr lang="kk-KZ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- 8| 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𝟏𝟔</m:t>
                        </m:r>
                      </m:e>
                      <m:sup>
                        <m:r>
                          <a:rPr lang="kk-KZ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- 64 &gt; 0 теңсіздігін шеш.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kk-KZ" b="0" i="1" smtClean="0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 &gt; 0,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&gt;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, х &gt;1,5</a:t>
                </a:r>
                <a:endParaRPr lang="ru-RU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- 64 &gt;0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-72&gt;0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8)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+9)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&gt;0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 &gt; 0 → х &gt;1,5, ал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+9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х-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ң кез келген мәнінде оң.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lvl="0"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 smtClean="0">
                    <a:effectLst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 &lt;0 → х&lt;1,5</a:t>
                </a:r>
                <a:endParaRPr lang="ru-RU" sz="2000" dirty="0">
                  <a:effectLst/>
                  <a:latin typeface="Calibri" panose="020F0502020204030204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8</m:t>
                    </m:r>
                  </m:oMath>
                </a14:m>
                <a:r>
                  <a:rPr lang="ru-RU" dirty="0">
                    <a:effectLst/>
                    <a:latin typeface="Cambria Math" panose="020405030504060302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−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64 &gt;0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2х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−56&gt;0</m:t>
                    </m:r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ru-RU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8) 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+7)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&gt;0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  <m:r>
                      <a:rPr lang="ru-RU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+7</m:t>
                    </m:r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&gt;0, </a:t>
                </a:r>
                <a:r>
                  <a:rPr lang="ru-RU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олай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болса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4</m:t>
                        </m:r>
                      </m:e>
                      <m:sup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sup>
                    </m:sSup>
                  </m:oMath>
                </a14:m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8 &gt; 0 → х &gt;1,5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r">
                  <a:lnSpc>
                    <a:spcPct val="115000"/>
                  </a:lnSpc>
                  <a:spcAft>
                    <a:spcPts val="0"/>
                  </a:spcAft>
                  <a:buNone/>
                </a:pPr>
                <a14:m>
                  <m:oMath xmlns:m="http://schemas.openxmlformats.org/officeDocument/2006/math">
                    <m:r>
                      <a:rPr lang="ru-RU" b="1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Жауабы: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(1,5; +∞)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21064"/>
                <a:ext cx="10515600" cy="6451041"/>
              </a:xfrm>
              <a:blipFill rotWithShape="0">
                <a:blip r:embed="rId2"/>
                <a:stretch>
                  <a:fillRect l="-1043" t="-1228" r="-98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01699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200967"/>
                <a:ext cx="10515600" cy="5975996"/>
              </a:xfrm>
            </p:spPr>
            <p:txBody>
              <a:bodyPr>
                <a:normAutofit/>
              </a:bodyPr>
              <a:lstStyle/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3-мысал.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</m:oMath>
                </a14:m>
                <a:r>
                  <a:rPr lang="ru-RU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- 6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ru-RU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+ 11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ru-RU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- 6х &lt; 0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Теңсіздікті мына түрде жазуға болады: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𝟒</m:t>
                        </m:r>
                      </m:sup>
                    </m:sSup>
                    <m:r>
                      <a:rPr lang="ru-RU" b="1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−</m:t>
                    </m:r>
                    <m:sSup>
                      <m:sSup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  <m:r>
                      <a:rPr lang="ru-RU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)−(</m:t>
                    </m:r>
                    <m:r>
                      <a:rPr lang="ru-RU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𝟓</m:t>
                    </m:r>
                    <m:sSup>
                      <m:sSup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e>
                      <m:sup>
                        <m: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sup>
                    </m:sSup>
                  </m:oMath>
                </a14:m>
                <a:r>
                  <a:rPr lang="ru-RU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5х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+(6х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- 6х)&lt; 0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х(х-1)(х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-5х +6) &lt; 0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х(х-1)(х-2)(х-3) &lt; 0 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теңсіздіктің сол жағындағы көпмүшеліктердің түбірлері 0;1;2;3.  </a:t>
                </a:r>
                <a:r>
                  <a:rPr lang="kk-KZ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Оларды 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өсу ретімен жазып; аралықтар құрамыз: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kk-KZ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-∞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;0), (0;1), (1;2), (2;3),(3;</a:t>
                </a:r>
                <a:r>
                  <a:rPr lang="kk-KZ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+∞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екінші, төртінші аралықта таңбасы теріс.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Жауабы: (0;1)</a:t>
                </a:r>
                <a14:m>
                  <m:oMath xmlns:m="http://schemas.openxmlformats.org/officeDocument/2006/math">
                    <m:r>
                      <a:rPr lang="kk-KZ" b="1" i="1" dirty="0" smtClean="0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∪</m:t>
                    </m:r>
                  </m:oMath>
                </a14:m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(2;3)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200967"/>
                <a:ext cx="10515600" cy="5975996"/>
              </a:xfrm>
              <a:blipFill rotWithShape="0">
                <a:blip r:embed="rId2"/>
                <a:stretch>
                  <a:fillRect t="-510" r="-11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10736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kk-KZ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ІІ. Фигураның ауданын табуға есептер: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6657870" cy="4351338"/>
              </a:xfrm>
            </p:spPr>
            <p:txBody>
              <a:bodyPr>
                <a:normAutofit fontScale="85000" lnSpcReduction="20000"/>
              </a:bodyPr>
              <a:lstStyle/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1-мысал. у=х</a:t>
                </a:r>
                <a:r>
                  <a:rPr lang="ru-RU" b="1" baseline="300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 у=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sSup>
                          <m:sSupPr>
                            <m:ctrlPr>
                              <a:rPr lang="ru-RU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ru-RU" b="1" i="1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(х≥0), у=0,х=5 </a:t>
                </a:r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сызықтарымен шектелген фигураның ауданын тап.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Шешуі: S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=S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+S</a:t>
                </a:r>
                <a:r>
                  <a:rPr lang="kk-KZ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  </a:t>
                </a:r>
                <a:r>
                  <a:rPr lang="kk-KZ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kk-KZ" baseline="-25000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kk-KZ" dirty="0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 smtClean="0"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b="0" i="1" smtClean="0"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kk-KZ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dх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S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en-US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1</m:t>
                        </m:r>
                      </m:sup>
                      <m:e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en-US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2</m:t>
                            </m:r>
                          </m:sup>
                        </m:sSup>
                      </m:e>
                    </m:nary>
                  </m:oMath>
                </a14:m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х</a:t>
                </a:r>
                <a:r>
                  <a:rPr lang="en-US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en-US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m:rPr>
                            <m:brk m:alnAt="24"/>
                          </m:rPr>
                          <a:rPr lang="kk-KZ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  <m:sup>
                        <m:r>
                          <a:rPr lang="kk-KZ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sup>
                      <m:e>
                        <m:f>
                          <m:fPr>
                            <m:ctrlPr>
                              <a:rPr lang="en-US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fPr>
                          <m:num>
                            <m:r>
                              <a:rPr lang="kk-KZ" b="0" i="1" smtClean="0">
                                <a:effectLst/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en-US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kk-KZ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х</m:t>
                                </m:r>
                              </m:e>
                              <m:sup>
                                <m:r>
                                  <a:rPr lang="kk-KZ" b="0" i="1" smtClean="0">
                                    <a:effectLst/>
                                    <a:latin typeface="Cambria Math" panose="02040503050406030204" pitchFamily="18" charset="0"/>
                                    <a:cs typeface="Times New Roman" panose="02020603050405020304" pitchFamily="18" charset="0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kk-KZ" dirty="0" err="1" smtClean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dх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kk-KZ" sz="22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</m:num>
                      <m:den>
                        <m:r>
                          <a:rPr lang="kk-KZ" sz="22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  <m:r>
                      <a:rPr lang="kk-KZ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f>
                      <m:fPr>
                        <m:type m:val="noBar"/>
                        <m:ctrlPr>
                          <a:rPr lang="kk-KZ" sz="22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2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2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22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2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sz="22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х</m:t>
                        </m:r>
                      </m:den>
                    </m:f>
                    <m:r>
                      <a:rPr lang="kk-KZ" sz="2200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|</m:t>
                    </m:r>
                    <m:f>
                      <m:fPr>
                        <m:type m:val="noBar"/>
                        <m:ctrlPr>
                          <a:rPr lang="kk-KZ" sz="220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22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num>
                      <m:den>
                        <m:r>
                          <a:rPr lang="kk-KZ" sz="2200" b="0" i="1" smtClean="0">
                            <a:effectLst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kk-KZ" baseline="-25000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- 0) –(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-1)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Жауабы: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17</m:t>
                        </m:r>
                      </m:num>
                      <m:den>
                        <m:r>
                          <a:rPr lang="kk-KZ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15</m:t>
                        </m:r>
                      </m:den>
                    </m:f>
                  </m:oMath>
                </a14:m>
                <a:r>
                  <a:rPr lang="kk-KZ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кв.бірлік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6657870" cy="4351338"/>
              </a:xfrm>
              <a:blipFill rotWithShape="0">
                <a:blip r:embed="rId2"/>
                <a:stretch>
                  <a:fillRect r="-137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731" t="13396" r="30378" b="34359"/>
          <a:stretch/>
        </p:blipFill>
        <p:spPr bwMode="auto">
          <a:xfrm>
            <a:off x="7859233" y="1384322"/>
            <a:ext cx="3842657" cy="409302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/>
              <p:cNvSpPr/>
              <p:nvPr/>
            </p:nvSpPr>
            <p:spPr>
              <a:xfrm>
                <a:off x="7996307" y="1384322"/>
                <a:ext cx="2447785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ru-RU" i="0">
                          <a:latin typeface="Cambria Math" panose="02040503050406030204" pitchFamily="18" charset="0"/>
                        </a:rPr>
                        <m:t>у=</m:t>
                      </m:r>
                      <m:f>
                        <m:f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ru-RU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ru-RU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ru-RU" i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ru-RU" i="0">
                          <a:latin typeface="Cambria Math" panose="02040503050406030204" pitchFamily="18" charset="0"/>
                        </a:rPr>
                        <m:t>                у=</m:t>
                      </m:r>
                      <m:sSup>
                        <m:sSupPr>
                          <m:ctrlPr>
                            <a:rPr lang="ru-RU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х</m:t>
                          </m:r>
                        </m:e>
                        <m:sup>
                          <m:r>
                            <a:rPr lang="ru-RU" i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96307" y="1384322"/>
                <a:ext cx="2447785" cy="6127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0301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30200"/>
                <a:ext cx="10515600" cy="5846763"/>
              </a:xfrm>
            </p:spPr>
            <p:txBody>
              <a:bodyPr>
                <a:normAutofit/>
              </a:bodyPr>
              <a:lstStyle/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2-мысал. у= х</a:t>
                </a:r>
                <a:r>
                  <a:rPr lang="kk-KZ" b="1" baseline="300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- 4х, у=0</a:t>
                </a:r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сызықтарымен шектелген фигураның ауданын </a:t>
                </a:r>
                <a:r>
                  <a:rPr lang="kk-KZ" b="1" u="sng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суретсіз </a:t>
                </a:r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тап.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Функцияның нөлдері:</a:t>
                </a:r>
                <a:r>
                  <a:rPr lang="kk-KZ" b="1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х</a:t>
                </a:r>
                <a:r>
                  <a:rPr lang="kk-KZ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- 4х=0, х(х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– 4)=0, х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=0, х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2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=2, х</a:t>
                </a:r>
                <a:r>
                  <a:rPr lang="ru-RU" baseline="-25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=-2.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у= х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- 4х 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функциясының таңбасы тұрақты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−2;0</m:t>
                        </m:r>
                      </m:e>
                    </m:d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0;2</m:t>
                        </m:r>
                      </m:e>
                    </m:d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у= х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- 4х≥0, хϵ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−2;0</m:t>
                        </m:r>
                      </m:e>
                    </m:d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у= х</a:t>
                </a:r>
                <a:r>
                  <a:rPr lang="ru-RU" baseline="30000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3</a:t>
                </a:r>
                <a:r>
                  <a:rPr lang="ru-RU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- 4х≤0, хϵ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0;2</m:t>
                        </m:r>
                      </m:e>
                    </m:d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S=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−2</m:t>
                        </m:r>
                      </m:sub>
                      <m: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p>
                      <m:e>
                        <m:r>
                          <a:rPr lang="ru-RU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ru-RU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ru-RU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ru-RU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ru-RU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 4х</m:t>
                        </m:r>
                      </m:e>
                    </m:nary>
                    <m:r>
                      <a:rPr lang="kk-KZ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dх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</a:t>
                </a:r>
                <a14:m>
                  <m:oMath xmlns:m="http://schemas.openxmlformats.org/officeDocument/2006/math">
                    <m:nary>
                      <m:naryPr>
                        <m:limLoc m:val="undOvr"/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naryPr>
                      <m:sub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  <m: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  <m:e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4х) </m:t>
                        </m:r>
                        <m:r>
                          <m:rPr>
                            <m:sty m:val="p"/>
                          </m:rPr>
                          <a:rPr lang="kk-KZ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d</m:t>
                        </m:r>
                        <m:r>
                          <a:rPr lang="kk-KZ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 </m:t>
                        </m:r>
                      </m:e>
                    </m:nary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- 2х</a:t>
                </a:r>
                <a:r>
                  <a:rPr lang="kk-KZ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|</a:t>
                </a:r>
                <a:r>
                  <a:rPr lang="kk-KZ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-2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х</m:t>
                            </m:r>
                          </m:e>
                          <m:sup>
                            <m:r>
                              <a:rPr lang="kk-KZ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4</m:t>
                            </m:r>
                          </m:sup>
                        </m:sSup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- 2х</a:t>
                </a:r>
                <a:r>
                  <a:rPr lang="kk-KZ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)|</a:t>
                </a:r>
                <a:r>
                  <a:rPr lang="kk-KZ" baseline="30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kk-KZ" baseline="-250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=(0-4+8) –(4-8-0)=8.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r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Жауабы: 8 кв.бірлік.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30200"/>
                <a:ext cx="10515600" cy="5846763"/>
              </a:xfrm>
              <a:blipFill rotWithShape="0">
                <a:blip r:embed="rId2"/>
                <a:stretch>
                  <a:fillRect t="-626" r="-115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43862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457200">
              <a:lnSpc>
                <a:spcPct val="115000"/>
              </a:lnSpc>
              <a:spcAft>
                <a:spcPts val="0"/>
              </a:spcAft>
            </a:pPr>
            <a:r>
              <a:rPr lang="kk-KZ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kk-KZ" sz="36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kk-KZ" sz="36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ІІІ. Бірнеше дұрыс жауабы бар тест тапсырмалары:</a:t>
            </a:r>
            <a: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3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384300"/>
            <a:ext cx="11010900" cy="5168899"/>
          </a:xfrm>
        </p:spPr>
        <p:txBody>
          <a:bodyPr>
            <a:normAutofit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1-мысал.</a:t>
            </a:r>
            <a:r>
              <a:rPr lang="kk-KZ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ru-RU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Өрнекті ықшамда: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(5х+(3х – (4х +3)))= -(5х+3х-4х-3))= - (5х-х-3)= </a:t>
            </a:r>
            <a:r>
              <a:rPr lang="ru-RU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-(4х-3)=</a:t>
            </a: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-4х+3.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1.4х+3                5. 4х-3    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-4х-3               </a:t>
            </a: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6.-(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4х-3)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-4х+3              7. –(4х+3)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12х+3              8. -3х+4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 1;5.  В)2;7.   </a:t>
            </a:r>
            <a:r>
              <a:rPr lang="ru-RU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С)</a:t>
            </a:r>
            <a:r>
              <a:rPr lang="ru-RU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3;6.   Д) 4;8.   Е)3;5.</a:t>
            </a:r>
            <a:endParaRPr lang="ru-RU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46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79400"/>
            <a:ext cx="10515600" cy="6197600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2-мысал.</a:t>
            </a:r>
            <a:endParaRPr lang="ru-RU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Бұрыс тұжырымдарды анықта:</a:t>
            </a:r>
            <a:endParaRPr lang="ru-RU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kk-KZ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1045 саны 3 пен 5-ке қалдықсыз бөлінеді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2.8564 саны 4-ке еселі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3690 саны 2,3,5,9,10-ға қалдықсыз бөлінеді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 саны 127 санының бөлгіші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1208 саны 4-ке еселі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6.2007 саны 3 пен 9- ға қалдықсыз бөлінеді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7саны 112 санының бөлгіші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2-ге, 3-ке қалдықсыз бөлінетін сан 6- ға бөлінеді</a:t>
            </a:r>
            <a:endParaRPr lang="ru-RU" sz="20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kk-KZ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А)1;2.  В) 3;7. С)3;6. </a:t>
            </a:r>
            <a:r>
              <a:rPr lang="kk-KZ" u="sng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Д)</a:t>
            </a:r>
            <a:r>
              <a:rPr lang="kk-KZ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1;4. Е)4;8.</a:t>
            </a:r>
            <a:endParaRPr lang="ru-RU" sz="2000" dirty="0" smtClean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450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65100"/>
                <a:ext cx="10858500" cy="6011863"/>
              </a:xfrm>
            </p:spPr>
            <p:txBody>
              <a:bodyPr>
                <a:normAutofit lnSpcReduction="10000"/>
              </a:bodyPr>
              <a:lstStyle/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3-мысал.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Өрнекті ықшамда</a:t>
                </a:r>
                <a:r>
                  <a:rPr lang="kk-KZ" b="1" dirty="0" smtClean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num>
                      <m:den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–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а+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𝟗𝟔</m:t>
                        </m:r>
                      </m:num>
                      <m:den>
                        <m:sSup>
                          <m:sSupPr>
                            <m:ctrlPr>
                              <a:rPr lang="ru-RU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а</m:t>
                            </m:r>
                          </m:e>
                          <m:sup>
                            <m:r>
                              <a:rPr lang="kk-KZ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  <m:r>
                              <a:rPr lang="kk-KZ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sup>
                        </m:sSup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num>
                      <m:den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а+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(а−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𝟗𝟔</m:t>
                        </m:r>
                      </m:num>
                      <m:den>
                        <m:sSup>
                          <m:sSupPr>
                            <m:ctrlPr>
                              <a:rPr lang="ru-RU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а(а</m:t>
                            </m:r>
                          </m:e>
                          <m:sup>
                            <m:r>
                              <a:rPr lang="kk-KZ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</m:sup>
                        </m:sSup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sSup>
                          <m:sSupPr>
                            <m:ctrlPr>
                              <a:rPr lang="ru-RU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kk-KZ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а</m:t>
                            </m:r>
                          </m:e>
                          <m:sup>
                            <m:r>
                              <a:rPr lang="kk-KZ" b="1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𝟒𝟖</m:t>
                        </m:r>
                      </m:num>
                      <m:den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а(а−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kk-KZ" b="1" dirty="0" smtClean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(а+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r>
                      <a:rPr lang="kk-KZ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а+</m:t>
                        </m:r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𝟏𝟐</m:t>
                        </m:r>
                      </m:num>
                      <m:den>
                        <m:r>
                          <a:rPr lang="kk-KZ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kk-KZ" b="1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1.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а+4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</a:t>
                </a:r>
                <a:r>
                  <a:rPr lang="kk-KZ" u="sng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5.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3а+12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а+4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а(а−4)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6.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а+4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а−4</m:t>
                        </m:r>
                      </m:den>
                    </m:f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u="sng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3(а+4)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</a:t>
                </a:r>
                <a:r>
                  <a:rPr lang="kk-KZ" u="sng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3+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12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4.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3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                  8.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а+3</m:t>
                        </m:r>
                      </m:num>
                      <m:den>
                        <m:r>
                          <a:rPr lang="kk-KZ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2а</m:t>
                        </m:r>
                      </m:den>
                    </m:f>
                  </m:oMath>
                </a14:m>
                <a:r>
                  <a:rPr lang="kk-KZ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20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indent="0" algn="just">
                  <a:lnSpc>
                    <a:spcPct val="115000"/>
                  </a:lnSpc>
                  <a:spcAft>
                    <a:spcPts val="0"/>
                  </a:spcAft>
                  <a:buNone/>
                </a:pPr>
                <a:r>
                  <a:rPr lang="kk-KZ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А) 2;8.   </a:t>
                </a:r>
                <a:r>
                  <a:rPr lang="kk-KZ" u="sng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В</a:t>
                </a:r>
                <a:r>
                  <a:rPr lang="kk-KZ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)3;5;7.  С)2;3;4.  Д)1;5.  Е)6;8.</a:t>
                </a:r>
                <a:endParaRPr lang="ru-RU" sz="2000" dirty="0">
                  <a:solidFill>
                    <a:srgbClr val="0070C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65100"/>
                <a:ext cx="10858500" cy="6011863"/>
              </a:xfrm>
              <a:blipFill rotWithShape="0">
                <a:blip r:embed="rId2"/>
                <a:stretch>
                  <a:fillRect t="-11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662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349</Words>
  <Application>Microsoft Office PowerPoint</Application>
  <PresentationFormat>Широкоэкранный</PresentationFormat>
  <Paragraphs>125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Times New Roman</vt:lpstr>
      <vt:lpstr>Тема Office</vt:lpstr>
      <vt:lpstr>       Ұлттық бірыңғай тестінде кездесетін есептердің шығару жолдары </vt:lpstr>
      <vt:lpstr> «Көргеннен көрмегенің көп, Білгеннен білмегенің көп» (халық даналығы) </vt:lpstr>
      <vt:lpstr>Презентация PowerPoint</vt:lpstr>
      <vt:lpstr>Презентация PowerPoint</vt:lpstr>
      <vt:lpstr>ІІ. Фигураның ауданын табуға есептер: </vt:lpstr>
      <vt:lpstr>Презентация PowerPoint</vt:lpstr>
      <vt:lpstr> ІІІ. Бірнеше дұрыс жауабы бар тест тапсырмалары: </vt:lpstr>
      <vt:lpstr>Презентация PowerPoint</vt:lpstr>
      <vt:lpstr>Презентация PowerPoint</vt:lpstr>
      <vt:lpstr>ІV. Сәйкестендіру тест тапсырмалары: </vt:lpstr>
      <vt:lpstr>2-мысал. Теңдеуді шешіп, кестедегі өрнектер мен олардың мәндерін сәйкестендір: 8х +1/66 = 2,0(15) </vt:lpstr>
      <vt:lpstr>3-мысал. 3600 саны берілген. Кестедегі осы санның пайыздары мен мәндерін сәйкестендір: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      Ұлттық бірыңғай тестінде кездесетін есептердің шығару жолдары </dc:title>
  <dc:creator>Сейдалина С</dc:creator>
  <cp:lastModifiedBy>Руслан</cp:lastModifiedBy>
  <cp:revision>13</cp:revision>
  <dcterms:created xsi:type="dcterms:W3CDTF">2017-02-02T08:55:59Z</dcterms:created>
  <dcterms:modified xsi:type="dcterms:W3CDTF">2017-02-07T06:28:26Z</dcterms:modified>
</cp:coreProperties>
</file>